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Zilla Slab Highlight"/>
      <p:regular r:id="rId14"/>
    </p:embeddedFont>
    <p:embeddedFont>
      <p:font typeface="Open Sans SemiBold"/>
      <p:regular r:id="rId15"/>
      <p:bold r:id="rId16"/>
      <p:italic r:id="rId17"/>
      <p:boldItalic r:id="rId18"/>
    </p:embeddedFont>
    <p:embeddedFont>
      <p:font typeface="Open Sans ExtraBold"/>
      <p:bold r:id="rId19"/>
      <p:boldItalic r:id="rId20"/>
    </p:embeddedFont>
    <p:embeddedFont>
      <p:font typeface="Open Sans Medium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ExtraBold-boldItalic.fntdata"/><Relationship Id="rId22" Type="http://schemas.openxmlformats.org/officeDocument/2006/relationships/font" Target="fonts/OpenSansMedium-bold.fntdata"/><Relationship Id="rId21" Type="http://schemas.openxmlformats.org/officeDocument/2006/relationships/font" Target="fonts/OpenSansMedium-regular.fntdata"/><Relationship Id="rId24" Type="http://schemas.openxmlformats.org/officeDocument/2006/relationships/font" Target="fonts/OpenSansMedium-boldItalic.fntdata"/><Relationship Id="rId23" Type="http://schemas.openxmlformats.org/officeDocument/2006/relationships/font" Target="fonts/Open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OpenSansSemiBold-regular.fntdata"/><Relationship Id="rId14" Type="http://schemas.openxmlformats.org/officeDocument/2006/relationships/font" Target="fonts/ZillaSlabHighlight-regular.fntdata"/><Relationship Id="rId17" Type="http://schemas.openxmlformats.org/officeDocument/2006/relationships/font" Target="fonts/OpenSansSemiBold-italic.fntdata"/><Relationship Id="rId16" Type="http://schemas.openxmlformats.org/officeDocument/2006/relationships/font" Target="fonts/OpenSansSemiBold-bold.fntdata"/><Relationship Id="rId19" Type="http://schemas.openxmlformats.org/officeDocument/2006/relationships/font" Target="fonts/OpenSansExtraBold-bold.fntdata"/><Relationship Id="rId18" Type="http://schemas.openxmlformats.org/officeDocument/2006/relationships/font" Target="fonts/OpenSans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58543f5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58543f5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d065610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d065610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d0656106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d065610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d065610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d065610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d0656106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d0656106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d0656106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d0656106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6a02abef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6a02abef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6a02abef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6a02abef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Title slide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914400" y="914400"/>
            <a:ext cx="48624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ExtraBold"/>
              <a:buNone/>
              <a:defRPr sz="3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4343400"/>
            <a:ext cx="110525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914400" y="2331720"/>
            <a:ext cx="47991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○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■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○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■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●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○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■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Quote">
  <p:cSld name="SECTION_TITLE_AND_DESCRIPTION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>
            <p:ph type="title"/>
          </p:nvPr>
        </p:nvSpPr>
        <p:spPr>
          <a:xfrm>
            <a:off x="914400" y="914400"/>
            <a:ext cx="4294200" cy="25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914400" y="3657600"/>
            <a:ext cx="52332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Photo and Caption">
  <p:cSld name="CAPTION_ONL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914400" y="914400"/>
            <a:ext cx="29283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800"/>
              <a:buFont typeface="Open Sans SemiBold"/>
              <a:buNone/>
              <a:defRPr>
                <a:solidFill>
                  <a:srgbClr val="1A356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2"/>
          <p:cNvSpPr/>
          <p:nvPr>
            <p:ph idx="2" type="pic"/>
          </p:nvPr>
        </p:nvSpPr>
        <p:spPr>
          <a:xfrm>
            <a:off x="4343400" y="914400"/>
            <a:ext cx="4800600" cy="340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Big Number">
  <p:cSld name="BIG_NUMBER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hasCustomPrompt="1" type="title"/>
          </p:nvPr>
        </p:nvSpPr>
        <p:spPr>
          <a:xfrm>
            <a:off x="914400" y="914400"/>
            <a:ext cx="28020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7200"/>
              <a:buFont typeface="Open Sans ExtraBold"/>
              <a:buNone/>
              <a:defRPr sz="72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5486400" y="914400"/>
            <a:ext cx="28020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7200"/>
              <a:buFont typeface="Open Sans ExtraBold"/>
              <a:buNone/>
              <a:defRPr sz="72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Font typeface="Open Sans ExtraBold"/>
              <a:buNone/>
              <a:defRPr sz="72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914400" y="2286000"/>
            <a:ext cx="28020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3" type="body"/>
          </p:nvPr>
        </p:nvSpPr>
        <p:spPr>
          <a:xfrm>
            <a:off x="5486400" y="2286000"/>
            <a:ext cx="28020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Two Presenters">
  <p:cSld name="BIG_NUMBER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914400" y="3657600"/>
            <a:ext cx="26622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9144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2" type="body"/>
          </p:nvPr>
        </p:nvSpPr>
        <p:spPr>
          <a:xfrm>
            <a:off x="5486400" y="3657600"/>
            <a:ext cx="26622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●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○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1600"/>
              <a:buFont typeface="Open Sans Medium"/>
              <a:buChar char="■"/>
              <a:defRPr sz="16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3" type="title"/>
          </p:nvPr>
        </p:nvSpPr>
        <p:spPr>
          <a:xfrm>
            <a:off x="54864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Google Shape;80;p14"/>
          <p:cNvSpPr/>
          <p:nvPr>
            <p:ph idx="4" type="pic"/>
          </p:nvPr>
        </p:nvSpPr>
        <p:spPr>
          <a:xfrm>
            <a:off x="1331100" y="640080"/>
            <a:ext cx="1828800" cy="182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" name="Google Shape;81;p14"/>
          <p:cNvSpPr/>
          <p:nvPr>
            <p:ph idx="5" type="pic"/>
          </p:nvPr>
        </p:nvSpPr>
        <p:spPr>
          <a:xfrm>
            <a:off x="5903100" y="640080"/>
            <a:ext cx="1828800" cy="1828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Three Presenters">
  <p:cSld name="BIG_NUMBER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57200" y="36576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4572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2" type="body"/>
          </p:nvPr>
        </p:nvSpPr>
        <p:spPr>
          <a:xfrm>
            <a:off x="5943600" y="36576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3" type="title"/>
          </p:nvPr>
        </p:nvSpPr>
        <p:spPr>
          <a:xfrm>
            <a:off x="59436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" name="Google Shape;88;p15"/>
          <p:cNvSpPr/>
          <p:nvPr>
            <p:ph idx="4" type="pic"/>
          </p:nvPr>
        </p:nvSpPr>
        <p:spPr>
          <a:xfrm>
            <a:off x="873900" y="640080"/>
            <a:ext cx="1828800" cy="182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9" name="Google Shape;89;p15"/>
          <p:cNvSpPr/>
          <p:nvPr>
            <p:ph idx="5" type="pic"/>
          </p:nvPr>
        </p:nvSpPr>
        <p:spPr>
          <a:xfrm>
            <a:off x="6360300" y="640080"/>
            <a:ext cx="1828800" cy="182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0" name="Google Shape;90;p15"/>
          <p:cNvSpPr txBox="1"/>
          <p:nvPr>
            <p:ph idx="6" type="body"/>
          </p:nvPr>
        </p:nvSpPr>
        <p:spPr>
          <a:xfrm>
            <a:off x="3200400" y="36576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●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○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Medium"/>
              <a:buChar char="■"/>
              <a:defRPr sz="2000">
                <a:solidFill>
                  <a:srgbClr val="1A356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7" type="title"/>
          </p:nvPr>
        </p:nvSpPr>
        <p:spPr>
          <a:xfrm>
            <a:off x="32004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None/>
              <a:defRPr b="1"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2" name="Google Shape;92;p15"/>
          <p:cNvSpPr/>
          <p:nvPr>
            <p:ph idx="8" type="pic"/>
          </p:nvPr>
        </p:nvSpPr>
        <p:spPr>
          <a:xfrm>
            <a:off x="3617100" y="640080"/>
            <a:ext cx="1828800" cy="1828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Blank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- Section header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ctrTitle"/>
          </p:nvPr>
        </p:nvSpPr>
        <p:spPr>
          <a:xfrm>
            <a:off x="914400" y="914400"/>
            <a:ext cx="48624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ExtraBold"/>
              <a:buNone/>
              <a:defRPr sz="3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4343400"/>
            <a:ext cx="110525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Title and body">
  <p:cSld name="TITLE_AND_BODY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914400" y="914400"/>
            <a:ext cx="4735800" cy="11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400"/>
              <a:buFont typeface="Open Sans ExtraBold"/>
              <a:buNone/>
              <a:defRPr sz="24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914400" y="2286000"/>
            <a:ext cx="5491500" cy="23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- Title only">
  <p:cSld name="TITLE_AND_BOD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914400" y="914400"/>
            <a:ext cx="4735800" cy="14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400"/>
              <a:buFont typeface="Open Sans ExtraBold"/>
              <a:buNone/>
              <a:defRPr sz="24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- Title and two columns">
  <p:cSld name="TITLE_AND_TWO_COLUMNS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914400" y="914400"/>
            <a:ext cx="75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914400" y="2286000"/>
            <a:ext cx="32283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572000" y="2286000"/>
            <a:ext cx="3228300" cy="22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●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○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Char char="■"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- Two column comparison">
  <p:cSld name="TITLE_AND_TWO_COLUMNS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914400" y="914400"/>
            <a:ext cx="30441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ExtraBold"/>
              <a:buNone/>
              <a:defRPr sz="20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914400" y="2286000"/>
            <a:ext cx="304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2" type="title"/>
          </p:nvPr>
        </p:nvSpPr>
        <p:spPr>
          <a:xfrm>
            <a:off x="5486400" y="914400"/>
            <a:ext cx="30441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 ExtraBold"/>
              <a:buNone/>
              <a:defRPr sz="20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5486400" y="2286000"/>
            <a:ext cx="3044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- Main point">
  <p:cSld name="MAIN_POINT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4800"/>
              <a:buFont typeface="Open Sans ExtraBold"/>
              <a:buNone/>
              <a:defRPr sz="48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- Title and body and photo">
  <p:cSld name="SECTION_TITLE_AND_DESCRIPTION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914400" y="914400"/>
            <a:ext cx="31137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400"/>
              <a:buFont typeface="Open Sans ExtraBold"/>
              <a:buNone/>
              <a:defRPr sz="24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914400" y="2286000"/>
            <a:ext cx="2985900" cy="1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9"/>
          <p:cNvSpPr txBox="1"/>
          <p:nvPr/>
        </p:nvSpPr>
        <p:spPr>
          <a:xfrm>
            <a:off x="914400" y="914400"/>
            <a:ext cx="30885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A356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1" name="Google Shape;51;p9"/>
          <p:cNvSpPr/>
          <p:nvPr>
            <p:ph idx="2" type="pic"/>
          </p:nvPr>
        </p:nvSpPr>
        <p:spPr>
          <a:xfrm>
            <a:off x="5468100" y="0"/>
            <a:ext cx="3675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- Section title and description">
  <p:cSld name="SECTION_TITLE_AND_DESCRIPTION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/>
          <p:nvPr>
            <p:ph type="title"/>
          </p:nvPr>
        </p:nvSpPr>
        <p:spPr>
          <a:xfrm>
            <a:off x="914400" y="914400"/>
            <a:ext cx="31137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400"/>
              <a:buFont typeface="Open Sans ExtraBold"/>
              <a:buNone/>
              <a:defRPr sz="2400">
                <a:solidFill>
                  <a:srgbClr val="1A356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>
            <a:off x="914400" y="2286000"/>
            <a:ext cx="3113700" cy="22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 SemiBold"/>
              <a:buNone/>
              <a:defRPr sz="2100">
                <a:solidFill>
                  <a:srgbClr val="1A356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100"/>
              <a:buFont typeface="Open Sans"/>
              <a:buNone/>
              <a:defRPr sz="21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5486400" y="914400"/>
            <a:ext cx="2985900" cy="3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●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○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1A3561"/>
              </a:buClr>
              <a:buSzPts val="2000"/>
              <a:buFont typeface="Open Sans"/>
              <a:buChar char="■"/>
              <a:defRPr sz="2000">
                <a:solidFill>
                  <a:srgbClr val="1A35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25" y="2698975"/>
            <a:ext cx="4862400" cy="132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ctrTitle"/>
          </p:nvPr>
        </p:nvSpPr>
        <p:spPr>
          <a:xfrm>
            <a:off x="667100" y="2498050"/>
            <a:ext cx="53391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1A3561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rPr>
              <a:t> Projects </a:t>
            </a:r>
            <a:endParaRPr b="1" sz="9600">
              <a:solidFill>
                <a:srgbClr val="1A3561"/>
              </a:solidFill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100" y="1706500"/>
            <a:ext cx="3254927" cy="121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8950" y="456150"/>
            <a:ext cx="3099250" cy="13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ctrTitle"/>
          </p:nvPr>
        </p:nvSpPr>
        <p:spPr>
          <a:xfrm>
            <a:off x="1444100" y="104413"/>
            <a:ext cx="48624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1A3561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rPr>
              <a:t> </a:t>
            </a:r>
            <a:r>
              <a:rPr b="1" lang="en" sz="9600">
                <a:solidFill>
                  <a:srgbClr val="1A3561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rPr>
              <a:t>CS61  </a:t>
            </a:r>
            <a:endParaRPr b="1" sz="9600">
              <a:solidFill>
                <a:srgbClr val="1A3561"/>
              </a:solidFill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104" name="Google Shape;104;p17"/>
          <p:cNvSpPr txBox="1"/>
          <p:nvPr>
            <p:ph type="ctrTitle"/>
          </p:nvPr>
        </p:nvSpPr>
        <p:spPr>
          <a:xfrm>
            <a:off x="1291700" y="1470625"/>
            <a:ext cx="37182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1A3561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rPr>
              <a:t>Series</a:t>
            </a:r>
            <a:endParaRPr b="1" sz="9600">
              <a:solidFill>
                <a:srgbClr val="1A3561"/>
              </a:solidFill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40500" y="0"/>
            <a:ext cx="61062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Hog:</a:t>
            </a:r>
            <a:endParaRPr sz="24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a dice game simulator with strategies in Python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Cats: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Analyze typing speed and accuracy. Code in Python, connects to course run website with javascript.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Ants: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Plants versus zombies type game; use object oriented code to implement.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40500" y="0"/>
            <a:ext cx="61062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CS61B: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0: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 Hangman game in Java with pattern aware guesser and challenging word picker.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1: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Build Deque Data Types as a linked list and as a backing array. AND C+D to do.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2: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Analyze Google NGrams for historical word frequency and semantic synonym and hyponym sets using Java tree structures.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3: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2D Tile world generator with keyboard actions in Java.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40500" y="0"/>
            <a:ext cx="61062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CS61C: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1:</a:t>
            </a:r>
            <a:endParaRPr sz="2400"/>
          </a:p>
          <a:p>
            <a:pPr indent="-35559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22"/>
              <a:t>Snek; a command line game of snake in C.</a:t>
            </a:r>
            <a:endParaRPr sz="22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2:</a:t>
            </a:r>
            <a:endParaRPr sz="24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Classify Numerals; ML algorithm to classify handwritten digits in RISC-V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3: </a:t>
            </a:r>
            <a:endParaRPr sz="24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Build a CPU circuit that can handle RISC-V instructions. In Logisim circuit </a:t>
            </a:r>
            <a:r>
              <a:rPr lang="en" sz="2200"/>
              <a:t>simulator</a:t>
            </a:r>
            <a:r>
              <a:rPr lang="en" sz="2200"/>
              <a:t>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4:</a:t>
            </a:r>
            <a:endParaRPr sz="24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Video Processing; applying convolutions to matrixes with focus on runtime. In C.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ctrTitle"/>
          </p:nvPr>
        </p:nvSpPr>
        <p:spPr>
          <a:xfrm>
            <a:off x="-152400" y="265150"/>
            <a:ext cx="59784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/>
              <a:t>EECS 16A</a:t>
            </a:r>
            <a:endParaRPr sz="4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/>
              <a:t>Beginner Circuit Labs</a:t>
            </a:r>
            <a:endParaRPr sz="4800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57200" y="36576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masks to reconstruct an image using a single diode.</a:t>
            </a:r>
            <a:endParaRPr/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4572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Imaging</a:t>
            </a:r>
            <a:endParaRPr/>
          </a:p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5943600" y="36576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Determining</a:t>
            </a:r>
            <a:r>
              <a:rPr lang="en"/>
              <a:t> location in 3D space.</a:t>
            </a:r>
            <a:endParaRPr/>
          </a:p>
        </p:txBody>
      </p:sp>
      <p:sp>
        <p:nvSpPr>
          <p:cNvPr id="132" name="Google Shape;132;p22"/>
          <p:cNvSpPr txBox="1"/>
          <p:nvPr>
            <p:ph idx="3" type="title"/>
          </p:nvPr>
        </p:nvSpPr>
        <p:spPr>
          <a:xfrm>
            <a:off x="59436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APS</a:t>
            </a:r>
            <a:endParaRPr/>
          </a:p>
        </p:txBody>
      </p:sp>
      <p:sp>
        <p:nvSpPr>
          <p:cNvPr id="133" name="Google Shape;133;p22"/>
          <p:cNvSpPr txBox="1"/>
          <p:nvPr>
            <p:ph idx="6" type="body"/>
          </p:nvPr>
        </p:nvSpPr>
        <p:spPr>
          <a:xfrm>
            <a:off x="3200400" y="36576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Creating 2D touchscreens using both resistors and capacitors.</a:t>
            </a:r>
            <a:endParaRPr/>
          </a:p>
        </p:txBody>
      </p:sp>
      <p:sp>
        <p:nvSpPr>
          <p:cNvPr id="134" name="Google Shape;134;p22"/>
          <p:cNvSpPr txBox="1"/>
          <p:nvPr>
            <p:ph idx="7" type="title"/>
          </p:nvPr>
        </p:nvSpPr>
        <p:spPr>
          <a:xfrm>
            <a:off x="3200400" y="2743200"/>
            <a:ext cx="2662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Touchscreen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525" y="678246"/>
            <a:ext cx="2786576" cy="1714454"/>
          </a:xfrm>
          <a:prstGeom prst="rect">
            <a:avLst/>
          </a:prstGeom>
          <a:noFill/>
          <a:ln>
            <a:noFill/>
          </a:ln>
          <a:effectLst>
            <a:outerShdw blurRad="442913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ctrTitle"/>
          </p:nvPr>
        </p:nvSpPr>
        <p:spPr>
          <a:xfrm>
            <a:off x="914400" y="2179675"/>
            <a:ext cx="48624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S1XT33N–The Voice Controlled Robot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731000" y="451875"/>
            <a:ext cx="59277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16B Lab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914400" y="622000"/>
            <a:ext cx="31137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1 -Offset Inverting Amplifier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224400" y="3535325"/>
            <a:ext cx="39888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Note, due to issues with </a:t>
            </a:r>
            <a:r>
              <a:rPr lang="en"/>
              <a:t>oscilloscope</a:t>
            </a:r>
            <a:r>
              <a:rPr lang="en"/>
              <a:t>, Sonia recognised that we couldn’t get the actual readings for this circuit.</a:t>
            </a:r>
            <a:endParaRPr/>
          </a:p>
        </p:txBody>
      </p:sp>
      <p:sp>
        <p:nvSpPr>
          <p:cNvPr id="148" name="Google Shape;148;p24"/>
          <p:cNvSpPr/>
          <p:nvPr>
            <p:ph idx="2" type="pic"/>
          </p:nvPr>
        </p:nvSpPr>
        <p:spPr>
          <a:xfrm>
            <a:off x="5468100" y="0"/>
            <a:ext cx="3675900" cy="5143500"/>
          </a:xfrm>
          <a:prstGeom prst="rect">
            <a:avLst/>
          </a:prstGeom>
        </p:spPr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550" y="296952"/>
            <a:ext cx="4223500" cy="36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75" y="1754375"/>
            <a:ext cx="4570449" cy="9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4904275" y="4106825"/>
            <a:ext cx="3867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If one LED is on, The other is off, with a gradual slope in between.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